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83" r:id="rId2"/>
    <p:sldId id="587" r:id="rId3"/>
    <p:sldId id="584" r:id="rId4"/>
    <p:sldId id="597" r:id="rId5"/>
    <p:sldId id="611" r:id="rId6"/>
    <p:sldId id="589" r:id="rId7"/>
    <p:sldId id="593" r:id="rId8"/>
    <p:sldId id="594" r:id="rId9"/>
    <p:sldId id="590" r:id="rId10"/>
    <p:sldId id="596" r:id="rId11"/>
    <p:sldId id="602" r:id="rId12"/>
    <p:sldId id="591" r:id="rId13"/>
    <p:sldId id="603" r:id="rId14"/>
    <p:sldId id="612" r:id="rId15"/>
    <p:sldId id="613" r:id="rId16"/>
    <p:sldId id="614" r:id="rId17"/>
    <p:sldId id="615" r:id="rId18"/>
    <p:sldId id="606" r:id="rId19"/>
    <p:sldId id="592" r:id="rId20"/>
    <p:sldId id="598" r:id="rId21"/>
    <p:sldId id="608" r:id="rId22"/>
    <p:sldId id="601" r:id="rId23"/>
    <p:sldId id="600" r:id="rId24"/>
  </p:sldIdLst>
  <p:sldSz cx="24385588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E3C9A0F-AB71-5449-917E-C0BF076734F9}">
          <p14:sldIdLst>
            <p14:sldId id="583"/>
            <p14:sldId id="587"/>
            <p14:sldId id="584"/>
            <p14:sldId id="597"/>
            <p14:sldId id="611"/>
            <p14:sldId id="589"/>
            <p14:sldId id="593"/>
            <p14:sldId id="594"/>
            <p14:sldId id="590"/>
            <p14:sldId id="596"/>
            <p14:sldId id="602"/>
            <p14:sldId id="591"/>
            <p14:sldId id="603"/>
            <p14:sldId id="612"/>
            <p14:sldId id="613"/>
            <p14:sldId id="614"/>
            <p14:sldId id="615"/>
            <p14:sldId id="606"/>
            <p14:sldId id="592"/>
            <p14:sldId id="598"/>
            <p14:sldId id="608"/>
            <p14:sldId id="601"/>
            <p14:sldId id="6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>
    <p:extLst/>
  </p:cmAuthor>
  <p:cmAuthor id="2" name="пользователь Microsoft Office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1F0"/>
    <a:srgbClr val="0069E5"/>
    <a:srgbClr val="2657EB"/>
    <a:srgbClr val="DE6161"/>
    <a:srgbClr val="CEF9F9"/>
    <a:srgbClr val="FFFFFF"/>
    <a:srgbClr val="FBC71A"/>
    <a:srgbClr val="F2F2F2"/>
    <a:srgbClr val="000000"/>
    <a:srgbClr val="4B4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 autoAdjust="0"/>
    <p:restoredTop sz="84022" autoAdjust="0"/>
  </p:normalViewPr>
  <p:slideViewPr>
    <p:cSldViewPr>
      <p:cViewPr varScale="1">
        <p:scale>
          <a:sx n="49" d="100"/>
          <a:sy n="49" d="100"/>
        </p:scale>
        <p:origin x="912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6"/>
    </p:cViewPr>
  </p:sorterViewPr>
  <p:notesViewPr>
    <p:cSldViewPr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9B76ED7-25E6-4462-84CE-E4263BF1ED7D}"/>
    <pc:docChg chg="modSld sldOrd">
      <pc:chgData name="" userId="" providerId="" clId="Web-{59B76ED7-25E6-4462-84CE-E4263BF1ED7D}" dt="2018-10-29T11:00:04.784" v="10" actId="20577"/>
      <pc:docMkLst>
        <pc:docMk/>
      </pc:docMkLst>
      <pc:sldChg chg="modSp">
        <pc:chgData name="" userId="" providerId="" clId="Web-{59B76ED7-25E6-4462-84CE-E4263BF1ED7D}" dt="2018-10-29T10:59:25.080" v="7" actId="20577"/>
        <pc:sldMkLst>
          <pc:docMk/>
          <pc:sldMk cId="744953466" sldId="589"/>
        </pc:sldMkLst>
        <pc:spChg chg="mod">
          <ac:chgData name="" userId="" providerId="" clId="Web-{59B76ED7-25E6-4462-84CE-E4263BF1ED7D}" dt="2018-10-29T10:59:25.080" v="7" actId="20577"/>
          <ac:spMkLst>
            <pc:docMk/>
            <pc:sldMk cId="744953466" sldId="589"/>
            <ac:spMk id="3" creationId="{A8398EDA-3C02-4B37-B2CE-BC56604EAD66}"/>
          </ac:spMkLst>
        </pc:spChg>
      </pc:sldChg>
      <pc:sldChg chg="modSp">
        <pc:chgData name="" userId="" providerId="" clId="Web-{59B76ED7-25E6-4462-84CE-E4263BF1ED7D}" dt="2018-10-29T11:00:04.784" v="10" actId="20577"/>
        <pc:sldMkLst>
          <pc:docMk/>
          <pc:sldMk cId="384425560" sldId="590"/>
        </pc:sldMkLst>
        <pc:spChg chg="mod">
          <ac:chgData name="" userId="" providerId="" clId="Web-{59B76ED7-25E6-4462-84CE-E4263BF1ED7D}" dt="2018-10-29T11:00:04.784" v="10" actId="20577"/>
          <ac:spMkLst>
            <pc:docMk/>
            <pc:sldMk cId="384425560" sldId="590"/>
            <ac:spMk id="4" creationId="{BF8DEF55-3B93-473B-8D8D-D257FCFA6444}"/>
          </ac:spMkLst>
        </pc:spChg>
      </pc:sldChg>
      <pc:sldChg chg="ord">
        <pc:chgData name="" userId="" providerId="" clId="Web-{59B76ED7-25E6-4462-84CE-E4263BF1ED7D}" dt="2018-10-29T10:59:49.955" v="8" actId="20577"/>
        <pc:sldMkLst>
          <pc:docMk/>
          <pc:sldMk cId="1660608462" sldId="593"/>
        </pc:sldMkLst>
      </pc:sldChg>
      <pc:sldChg chg="ord">
        <pc:chgData name="" userId="" providerId="" clId="Web-{59B76ED7-25E6-4462-84CE-E4263BF1ED7D}" dt="2018-10-29T10:59:53.018" v="9" actId="20577"/>
        <pc:sldMkLst>
          <pc:docMk/>
          <pc:sldMk cId="2092426936" sldId="5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29.10.2018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29.10.2018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88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http://</a:t>
            </a:r>
            <a:r>
              <a:rPr lang="en-US" altLang="en-US" dirty="0" err="1"/>
              <a:t>openwhisk.incubator.apache.org</a:t>
            </a:r>
            <a:r>
              <a:rPr lang="en-US" altLang="en-US" dirty="0"/>
              <a:t>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developer.ibm.com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/2016/02/22/microservices-without-the-hassle-of-infrastructure/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[3] http://</a:t>
            </a:r>
            <a:r>
              <a:rPr lang="en-US" altLang="en-US" dirty="0" err="1"/>
              <a:t>serverlessconf.io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martinfowler.com</a:t>
            </a:r>
            <a:r>
              <a:rPr lang="en-US" altLang="en-US" dirty="0"/>
              <a:t>/articles/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[5] https://</a:t>
            </a:r>
            <a:r>
              <a:rPr lang="en-US" altLang="en-US" dirty="0" err="1"/>
              <a:t>cloud.google.com</a:t>
            </a:r>
            <a:r>
              <a:rPr lang="en-US" altLang="en-US" dirty="0"/>
              <a:t>/functions/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[6]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[7]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use_cases.md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[8]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/openwhisk_use_cases.html#openwhisk_common_use_cases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36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triggers_rules.md</a:t>
            </a:r>
            <a:endParaRPr lang="en-US" dirty="0"/>
          </a:p>
          <a:p>
            <a:r>
              <a:rPr lang="en-US" dirty="0"/>
              <a:t>[2]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feeds.md</a:t>
            </a:r>
            <a:endParaRPr 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openwhisk_triggers_rules.html#openwhisk_triggers</a:t>
            </a:r>
            <a:endParaRPr lang="en-US" dirty="0"/>
          </a:p>
          <a:p>
            <a:r>
              <a:rPr lang="en-US" dirty="0"/>
              <a:t>[4]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openwhisk_packages.html#openwhisk_packages</a:t>
            </a:r>
            <a:endParaRPr lang="en-US" dirty="0"/>
          </a:p>
          <a:p>
            <a:r>
              <a:rPr lang="en-US" dirty="0"/>
              <a:t>[5]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openwhisk_catalog.html#openwhisk_ecosystem</a:t>
            </a:r>
            <a:endParaRPr lang="en-US" dirty="0"/>
          </a:p>
          <a:p>
            <a:r>
              <a:rPr lang="en-US" dirty="0"/>
              <a:t>[6]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packages.md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15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64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http://</a:t>
            </a:r>
            <a:r>
              <a:rPr lang="en-US" altLang="en-US" dirty="0" err="1"/>
              <a:t>openwhisk.incubator.apache.org</a:t>
            </a:r>
            <a:r>
              <a:rPr lang="en-US" altLang="en-US" dirty="0"/>
              <a:t>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developer.ibm.com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/2016/02/22/microservices-without-the-hassle-of-infrastructure/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[3] http://</a:t>
            </a:r>
            <a:r>
              <a:rPr lang="en-US" altLang="en-US" dirty="0" err="1"/>
              <a:t>serverlessconf.io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martinfowler.com</a:t>
            </a:r>
            <a:r>
              <a:rPr lang="en-US" altLang="en-US" dirty="0"/>
              <a:t>/articles/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[5] https://</a:t>
            </a:r>
            <a:r>
              <a:rPr lang="en-US" altLang="en-US" dirty="0" err="1"/>
              <a:t>cloud.google.com</a:t>
            </a:r>
            <a:r>
              <a:rPr lang="en-US" altLang="en-US" dirty="0"/>
              <a:t>/functions/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[6]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[7]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use_cases.md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[8]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/openwhisk_use_cases.html#openwhisk_common_use_cases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9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openwhisk_actions.html#openwhisk_actions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actions.md</a:t>
            </a:r>
            <a:endParaRPr lang="en-US" alt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openwhisk_webactions.html#openwhisk_webactions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1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triggers_rules.md</a:t>
            </a:r>
            <a:endParaRPr lang="en-US" dirty="0"/>
          </a:p>
          <a:p>
            <a:r>
              <a:rPr lang="en-US" dirty="0"/>
              <a:t>[2]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feeds.md</a:t>
            </a:r>
            <a:endParaRPr 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openwhisk_triggers_rules.html#openwhisk_triggers</a:t>
            </a:r>
            <a:endParaRPr lang="en-US" dirty="0"/>
          </a:p>
          <a:p>
            <a:r>
              <a:rPr lang="en-US" dirty="0"/>
              <a:t>[4]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openwhisk_packages.html#openwhisk_packages</a:t>
            </a:r>
            <a:endParaRPr lang="en-US" dirty="0"/>
          </a:p>
          <a:p>
            <a:r>
              <a:rPr lang="en-US" dirty="0"/>
              <a:t>[5]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openwhisk_catalog.html#openwhisk_ecosystem</a:t>
            </a:r>
            <a:endParaRPr lang="en-US" dirty="0"/>
          </a:p>
          <a:p>
            <a:r>
              <a:rPr lang="en-US" dirty="0"/>
              <a:t>[6]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packages.md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about.md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2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/openwhisk_monitoring.html#monitor-activity-with-the-cloud-functions-dashboard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93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19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openwhisk_apigateway.html#openwhisk_apigateway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apis</a:t>
            </a:r>
            <a:r>
              <a:rPr lang="en-US" altLang="en-US" dirty="0"/>
              <a:t>/management/</a:t>
            </a:r>
            <a:r>
              <a:rPr lang="en-US" altLang="en-US" dirty="0" err="1"/>
              <a:t>index.html#index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[3]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openwhisk_apigateway.html#openwhisk_apigateway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apis</a:t>
            </a:r>
            <a:r>
              <a:rPr lang="en-US" altLang="en-US" dirty="0"/>
              <a:t>/management/</a:t>
            </a:r>
            <a:r>
              <a:rPr lang="en-US" altLang="en-US" dirty="0" err="1"/>
              <a:t>manage_openwhisk_apis.html#manage_openwhisk_apis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88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E1974-0E31-4691-BCC0-42B105ED94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4282" y="0"/>
            <a:ext cx="16817198" cy="13717588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85442" y="2250282"/>
            <a:ext cx="8718605" cy="47344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0" i="0" kern="1200" spc="0" baseline="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585442" y="7490005"/>
            <a:ext cx="8718605" cy="3240361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Authors / Session details</a:t>
            </a:r>
          </a:p>
        </p:txBody>
      </p:sp>
      <p:sp>
        <p:nvSpPr>
          <p:cNvPr id="14" name="Полилиния 25">
            <a:extLst>
              <a:ext uri="{FF2B5EF4-FFF2-40B4-BE49-F238E27FC236}">
                <a16:creationId xmlns:a16="http://schemas.microsoft.com/office/drawing/2014/main" id="{ABF0CEE7-7001-42D9-A076-C29512FCFF33}"/>
              </a:ext>
            </a:extLst>
          </p:cNvPr>
          <p:cNvSpPr/>
          <p:nvPr userDrawn="1"/>
        </p:nvSpPr>
        <p:spPr>
          <a:xfrm>
            <a:off x="1621242" y="11103652"/>
            <a:ext cx="1600330" cy="1728192"/>
          </a:xfrm>
          <a:custGeom>
            <a:avLst/>
            <a:gdLst>
              <a:gd name="connsiteX0" fmla="*/ 713463 w 1966987"/>
              <a:gd name="connsiteY0" fmla="*/ 0 h 1728192"/>
              <a:gd name="connsiteX1" fmla="*/ 1102890 w 1966987"/>
              <a:gd name="connsiteY1" fmla="*/ 0 h 1728192"/>
              <a:gd name="connsiteX2" fmla="*/ 1966987 w 1966987"/>
              <a:gd name="connsiteY2" fmla="*/ 864097 h 1728192"/>
              <a:gd name="connsiteX3" fmla="*/ 1102891 w 1966987"/>
              <a:gd name="connsiteY3" fmla="*/ 1728192 h 1728192"/>
              <a:gd name="connsiteX4" fmla="*/ 713464 w 1966987"/>
              <a:gd name="connsiteY4" fmla="*/ 1728192 h 1728192"/>
              <a:gd name="connsiteX5" fmla="*/ 1577559 w 1966987"/>
              <a:gd name="connsiteY5" fmla="*/ 864097 h 1728192"/>
              <a:gd name="connsiteX6" fmla="*/ 0 w 1966987"/>
              <a:gd name="connsiteY6" fmla="*/ 0 h 1728192"/>
              <a:gd name="connsiteX7" fmla="*/ 389428 w 1966987"/>
              <a:gd name="connsiteY7" fmla="*/ 0 h 1728192"/>
              <a:gd name="connsiteX8" fmla="*/ 1253523 w 1966987"/>
              <a:gd name="connsiteY8" fmla="*/ 864097 h 1728192"/>
              <a:gd name="connsiteX9" fmla="*/ 389429 w 1966987"/>
              <a:gd name="connsiteY9" fmla="*/ 1728192 h 1728192"/>
              <a:gd name="connsiteX10" fmla="*/ 1 w 1966987"/>
              <a:gd name="connsiteY10" fmla="*/ 1728192 h 1728192"/>
              <a:gd name="connsiteX11" fmla="*/ 864097 w 1966987"/>
              <a:gd name="connsiteY11" fmla="*/ 864097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6987" h="1728192">
                <a:moveTo>
                  <a:pt x="713463" y="0"/>
                </a:moveTo>
                <a:lnTo>
                  <a:pt x="1102890" y="0"/>
                </a:lnTo>
                <a:lnTo>
                  <a:pt x="1966987" y="864097"/>
                </a:lnTo>
                <a:lnTo>
                  <a:pt x="1102891" y="1728192"/>
                </a:lnTo>
                <a:lnTo>
                  <a:pt x="713464" y="1728192"/>
                </a:lnTo>
                <a:lnTo>
                  <a:pt x="1577559" y="864097"/>
                </a:lnTo>
                <a:close/>
                <a:moveTo>
                  <a:pt x="0" y="0"/>
                </a:moveTo>
                <a:lnTo>
                  <a:pt x="389428" y="0"/>
                </a:lnTo>
                <a:lnTo>
                  <a:pt x="1253523" y="864097"/>
                </a:lnTo>
                <a:lnTo>
                  <a:pt x="389429" y="1728192"/>
                </a:lnTo>
                <a:lnTo>
                  <a:pt x="1" y="1728192"/>
                </a:lnTo>
                <a:lnTo>
                  <a:pt x="864097" y="864097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ru-RU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23E052DC-F524-43B0-8F5E-CC9A49DCDF44}"/>
              </a:ext>
            </a:extLst>
          </p:cNvPr>
          <p:cNvSpPr txBox="1">
            <a:spLocks/>
          </p:cNvSpPr>
          <p:nvPr userDrawn="1"/>
        </p:nvSpPr>
        <p:spPr>
          <a:xfrm>
            <a:off x="18695617" y="13038838"/>
            <a:ext cx="5689971" cy="67875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r" defTabSz="2438522" rtl="0" eaLnBrk="1" latinLnBrk="0" hangingPunct="1">
              <a:defRPr lang="uk-UA" sz="6000" b="0" i="0" kern="1200" baseline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4000" dirty="0">
                <a:solidFill>
                  <a:schemeClr val="bg1">
                    <a:lumMod val="75000"/>
                  </a:schemeClr>
                </a:solidFill>
              </a:rPr>
              <a:t>#CASCON2018</a:t>
            </a:r>
            <a:endParaRPr lang="ru-RU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7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C35AC-5E6D-4625-9741-BC3E3075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402410"/>
            <a:ext cx="21032788" cy="8928992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+mn-lt"/>
              </a:defRPr>
            </a:lvl1pPr>
            <a:lvl2pPr>
              <a:defRPr sz="5400">
                <a:latin typeface="+mn-lt"/>
              </a:defRPr>
            </a:lvl2pPr>
            <a:lvl3pPr>
              <a:defRPr sz="4400">
                <a:latin typeface="+mn-lt"/>
              </a:defRPr>
            </a:lvl3pPr>
            <a:lvl4pPr>
              <a:defRPr sz="3600">
                <a:latin typeface="+mn-lt"/>
              </a:defRPr>
            </a:lvl4pPr>
            <a:lvl5pPr>
              <a:defRPr sz="36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02C7A0-E865-41B0-80FF-361616B8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DC8D-748C-9A4A-81F2-0A249E004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4F4C-9313-4868-B02D-0A23041A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330402"/>
            <a:ext cx="10439400" cy="883577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719AF-5A24-4DF8-802F-28CE6EB13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330402"/>
            <a:ext cx="10440988" cy="883577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BA9C8-581E-4B07-9A15-64815A31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02210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D91A2-130F-D249-8E61-6C3CC84AF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 -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30">
            <a:extLst>
              <a:ext uri="{FF2B5EF4-FFF2-40B4-BE49-F238E27FC236}">
                <a16:creationId xmlns:a16="http://schemas.microsoft.com/office/drawing/2014/main" id="{CA47EE26-340F-4BBC-B7D3-4F16D4EE1492}"/>
              </a:ext>
            </a:extLst>
          </p:cNvPr>
          <p:cNvSpPr/>
          <p:nvPr userDrawn="1"/>
        </p:nvSpPr>
        <p:spPr>
          <a:xfrm>
            <a:off x="2687737" y="9958163"/>
            <a:ext cx="1725167" cy="17251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39">
            <a:extLst>
              <a:ext uri="{FF2B5EF4-FFF2-40B4-BE49-F238E27FC236}">
                <a16:creationId xmlns:a16="http://schemas.microsoft.com/office/drawing/2014/main" id="{57039372-E5C4-4EE2-8E1B-BEA474C61EFD}"/>
              </a:ext>
            </a:extLst>
          </p:cNvPr>
          <p:cNvSpPr/>
          <p:nvPr userDrawn="1"/>
        </p:nvSpPr>
        <p:spPr>
          <a:xfrm>
            <a:off x="2687736" y="3762450"/>
            <a:ext cx="1725167" cy="17251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46">
            <a:extLst>
              <a:ext uri="{FF2B5EF4-FFF2-40B4-BE49-F238E27FC236}">
                <a16:creationId xmlns:a16="http://schemas.microsoft.com/office/drawing/2014/main" id="{C4661617-3E1C-406E-8B71-7F3F62B95314}"/>
              </a:ext>
            </a:extLst>
          </p:cNvPr>
          <p:cNvSpPr/>
          <p:nvPr userDrawn="1"/>
        </p:nvSpPr>
        <p:spPr>
          <a:xfrm>
            <a:off x="2687736" y="6858794"/>
            <a:ext cx="1725167" cy="17251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9DE3E0-DA22-4FFB-BFBD-39983105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02210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032BD6-166B-4DA6-8D39-5DCC95F94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986" y="3546426"/>
            <a:ext cx="17789202" cy="216024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A14D1D-9600-42DE-9E0C-02C79B8F67D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919986" y="6570762"/>
            <a:ext cx="17789202" cy="2132275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796BA6-3C01-4E00-B922-2316D996F84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919986" y="9739114"/>
            <a:ext cx="17789202" cy="204298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6D41F-5F43-6F4A-A05C-F9BF2059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C4DBA-4FEC-4D73-B03C-D4DEDE6365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6" y="234058"/>
            <a:ext cx="1931658" cy="105952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1FDE9F-86AA-0640-AF5B-1109E79C3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466" y="1276345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6" r:id="rId1"/>
    <p:sldLayoutId id="2147485081" r:id="rId2"/>
    <p:sldLayoutId id="2147485092" r:id="rId3"/>
    <p:sldLayoutId id="2147485093" r:id="rId4"/>
  </p:sldLayoutIdLst>
  <p:hf hdr="0" dt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92" indent="-914492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1" kern="1200">
          <a:solidFill>
            <a:schemeClr val="tx1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1" kern="1200">
          <a:solidFill>
            <a:schemeClr val="tx1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1" kern="1200">
          <a:solidFill>
            <a:schemeClr val="tx1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5301" kern="1200">
          <a:solidFill>
            <a:schemeClr val="tx1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bluemix.net/docs/openwhisk/openwhisk_packages.html#openwhisk_packages" TargetMode="External"/><Relationship Id="rId3" Type="http://schemas.openxmlformats.org/officeDocument/2006/relationships/hyperlink" Target="https://developer.ibm.com/openwhisk/2016/02/22/microservices-without-the-hassle-of-infrastructure/" TargetMode="External"/><Relationship Id="rId7" Type="http://schemas.openxmlformats.org/officeDocument/2006/relationships/hyperlink" Target="http://openwhisk/blob/master/docs" TargetMode="External"/><Relationship Id="rId2" Type="http://schemas.openxmlformats.org/officeDocument/2006/relationships/hyperlink" Target="http://openwhisk.incubator.apache.org/serverle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sole.bluemix.net/openwhisk/" TargetMode="External"/><Relationship Id="rId5" Type="http://schemas.openxmlformats.org/officeDocument/2006/relationships/hyperlink" Target="https://martinfowler.com/articles/serverless.html" TargetMode="External"/><Relationship Id="rId4" Type="http://schemas.openxmlformats.org/officeDocument/2006/relationships/hyperlink" Target="http://serverlessconf.io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bluemix.net/docs/openwhisk/openwhisk_triggers_rules.html#openwhisk_triggers" TargetMode="External"/><Relationship Id="rId13" Type="http://schemas.openxmlformats.org/officeDocument/2006/relationships/hyperlink" Target="https://console.bluemix.net/docs/apis/management/index.html#index" TargetMode="External"/><Relationship Id="rId3" Type="http://schemas.openxmlformats.org/officeDocument/2006/relationships/hyperlink" Target="https://console.bluemix.net/docs/openwhisk/openwhisk_actions.html#openwhisk_actions" TargetMode="External"/><Relationship Id="rId7" Type="http://schemas.openxmlformats.org/officeDocument/2006/relationships/hyperlink" Target="https://github.com/apache/incubator-openwhisk/blob/master/docs/feeds.md" TargetMode="External"/><Relationship Id="rId12" Type="http://schemas.openxmlformats.org/officeDocument/2006/relationships/hyperlink" Target="https://console.bluemix.net/docs/openwhisk/openwhisk_apigateway.html#openwhisk_apigateway" TargetMode="External"/><Relationship Id="rId2" Type="http://schemas.openxmlformats.org/officeDocument/2006/relationships/hyperlink" Target="https://console.bluemix.net/docs/openwhisk/openwhisk_use_cases.html#openwhisk_common_use_c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pache/incubator-openwhisk/blob/master/docs/triggers_rules.md" TargetMode="External"/><Relationship Id="rId11" Type="http://schemas.openxmlformats.org/officeDocument/2006/relationships/hyperlink" Target="https://console.bluemix.net/docs/openwhisk/openwhisk_monitoring.html#monitor-activity-with-the-cloud-functions-dashboard" TargetMode="External"/><Relationship Id="rId5" Type="http://schemas.openxmlformats.org/officeDocument/2006/relationships/hyperlink" Target="https://console.bluemix.net/docs/openwhisk/openwhisk_webactions.html#openwhisk_webactions" TargetMode="External"/><Relationship Id="rId10" Type="http://schemas.openxmlformats.org/officeDocument/2006/relationships/hyperlink" Target="https://console.bluemix.net/docs/openwhisk/openwhisk_catalog.html#openwhisk_ecosystem" TargetMode="External"/><Relationship Id="rId4" Type="http://schemas.openxmlformats.org/officeDocument/2006/relationships/hyperlink" Target="https://github.com/apache/incubator-openwhisk/blob/master/docs/actions.md" TargetMode="External"/><Relationship Id="rId9" Type="http://schemas.openxmlformats.org/officeDocument/2006/relationships/hyperlink" Target="https://console.bluemix.net/docs/openwhisk/openwhisk_packages.html#openwhisk_packages" TargetMode="External"/><Relationship Id="rId14" Type="http://schemas.openxmlformats.org/officeDocument/2006/relationships/hyperlink" Target="https://console.bluemix.net/docs/apis/management/manage_openwhisk_apis.html#manage_openwhisk_ap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6CC2-42E1-4F4C-B0D3-4B33A6AA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42" y="2250282"/>
            <a:ext cx="7366991" cy="6408712"/>
          </a:xfrm>
        </p:spPr>
        <p:txBody>
          <a:bodyPr/>
          <a:lstStyle/>
          <a:p>
            <a:r>
              <a:rPr lang="en-CA" sz="7200" b="1" dirty="0"/>
              <a:t>Build a Cognitive Serverless Slack App with IBM Cloud Functions &amp; Watson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3225-DE13-493D-95D2-B8CB3E60B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3130" y="11179274"/>
            <a:ext cx="8718605" cy="1961077"/>
          </a:xfrm>
        </p:spPr>
        <p:txBody>
          <a:bodyPr/>
          <a:lstStyle/>
          <a:p>
            <a:pPr marL="0" indent="0">
              <a:buNone/>
            </a:pPr>
            <a:r>
              <a:rPr lang="en-CA" i="1" dirty="0"/>
              <a:t>2hr Hands-on Workshop </a:t>
            </a:r>
          </a:p>
          <a:p>
            <a:pPr marL="0" indent="0">
              <a:buNone/>
            </a:pPr>
            <a:endParaRPr lang="en-CA" sz="1800" i="1" dirty="0"/>
          </a:p>
          <a:p>
            <a:pPr marL="0" indent="0">
              <a:buNone/>
            </a:pPr>
            <a:r>
              <a:rPr lang="en-CA" i="1" dirty="0"/>
              <a:t>Oct 29, 2018 (15h15-17h15)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D48A5E-9E2C-490A-BB3E-9858818635AC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 rot="10800000" flipV="1">
            <a:off x="15217130" y="2244647"/>
            <a:ext cx="8718605" cy="8718603"/>
          </a:xfrm>
          <a:custGeom>
            <a:avLst/>
            <a:gdLst>
              <a:gd name="connsiteX0" fmla="*/ 4945206 w 9852765"/>
              <a:gd name="connsiteY0" fmla="*/ 0 h 9852763"/>
              <a:gd name="connsiteX1" fmla="*/ 3717578 w 9852765"/>
              <a:gd name="connsiteY1" fmla="*/ 508501 h 9852763"/>
              <a:gd name="connsiteX2" fmla="*/ 508502 w 9852765"/>
              <a:gd name="connsiteY2" fmla="*/ 3717574 h 9852763"/>
              <a:gd name="connsiteX3" fmla="*/ 0 w 9852765"/>
              <a:gd name="connsiteY3" fmla="*/ 4945207 h 9852763"/>
              <a:gd name="connsiteX4" fmla="*/ 508502 w 9852765"/>
              <a:gd name="connsiteY4" fmla="*/ 6172837 h 9852763"/>
              <a:gd name="connsiteX5" fmla="*/ 3679928 w 9852765"/>
              <a:gd name="connsiteY5" fmla="*/ 9344262 h 9852763"/>
              <a:gd name="connsiteX6" fmla="*/ 6135190 w 9852765"/>
              <a:gd name="connsiteY6" fmla="*/ 9344262 h 9852763"/>
              <a:gd name="connsiteX7" fmla="*/ 9344265 w 9852765"/>
              <a:gd name="connsiteY7" fmla="*/ 6135189 h 9852763"/>
              <a:gd name="connsiteX8" fmla="*/ 9344263 w 9852765"/>
              <a:gd name="connsiteY8" fmla="*/ 3679927 h 9852763"/>
              <a:gd name="connsiteX9" fmla="*/ 6172838 w 9852765"/>
              <a:gd name="connsiteY9" fmla="*/ 508501 h 9852763"/>
              <a:gd name="connsiteX10" fmla="*/ 4945206 w 9852765"/>
              <a:gd name="connsiteY10" fmla="*/ 0 h 985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52765" h="9852763">
                <a:moveTo>
                  <a:pt x="4945206" y="0"/>
                </a:moveTo>
                <a:cubicBezTo>
                  <a:pt x="4500891" y="0"/>
                  <a:pt x="4056578" y="169500"/>
                  <a:pt x="3717578" y="508501"/>
                </a:cubicBezTo>
                <a:lnTo>
                  <a:pt x="508502" y="3717574"/>
                </a:lnTo>
                <a:cubicBezTo>
                  <a:pt x="169502" y="4056577"/>
                  <a:pt x="2" y="4500892"/>
                  <a:pt x="0" y="4945207"/>
                </a:cubicBezTo>
                <a:cubicBezTo>
                  <a:pt x="0" y="5389523"/>
                  <a:pt x="169502" y="5833837"/>
                  <a:pt x="508502" y="6172837"/>
                </a:cubicBezTo>
                <a:lnTo>
                  <a:pt x="3679928" y="9344262"/>
                </a:lnTo>
                <a:cubicBezTo>
                  <a:pt x="4357930" y="10022265"/>
                  <a:pt x="5457188" y="10022264"/>
                  <a:pt x="6135190" y="9344262"/>
                </a:cubicBezTo>
                <a:lnTo>
                  <a:pt x="9344265" y="6135189"/>
                </a:lnTo>
                <a:cubicBezTo>
                  <a:pt x="10022266" y="5457186"/>
                  <a:pt x="10022266" y="4357930"/>
                  <a:pt x="9344263" y="3679927"/>
                </a:cubicBezTo>
                <a:lnTo>
                  <a:pt x="6172838" y="508501"/>
                </a:lnTo>
                <a:cubicBezTo>
                  <a:pt x="5833837" y="169500"/>
                  <a:pt x="5389521" y="0"/>
                  <a:pt x="4945206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14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569" y="2898354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000" b="1" dirty="0"/>
              <a:t>Monitoring and Debugging</a:t>
            </a:r>
            <a:endParaRPr lang="en-CA" sz="40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US" altLang="en-US" sz="4000" dirty="0"/>
              <a:t>Use the IBM Cloud Functions Dashboard</a:t>
            </a:r>
            <a:endParaRPr lang="en-US" altLang="en-US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US" altLang="en-US" sz="4000" dirty="0"/>
              <a:t>View activation results and logs with: </a:t>
            </a:r>
            <a:r>
              <a:rPr lang="en-US" altLang="en-US" sz="4000" dirty="0" err="1"/>
              <a:t>ibmcloud</a:t>
            </a:r>
            <a:r>
              <a:rPr lang="en-US" altLang="en-US" sz="4000" dirty="0"/>
              <a:t> </a:t>
            </a:r>
            <a:r>
              <a:rPr lang="en-US" altLang="en-US" sz="4000" dirty="0" err="1"/>
              <a:t>wsk</a:t>
            </a:r>
            <a:r>
              <a:rPr lang="en-US" altLang="en-US" sz="4000" dirty="0"/>
              <a:t> activation (list, get, results, poll, </a:t>
            </a:r>
            <a:r>
              <a:rPr lang="mr-IN" altLang="en-US" sz="4000" dirty="0">
                <a:ea typeface="Mangal" panose="02040503050203030202" pitchFamily="18" charset="0"/>
              </a:rPr>
              <a:t>…</a:t>
            </a:r>
            <a:r>
              <a:rPr lang="en-US" altLang="en-US" sz="4000" dirty="0"/>
              <a:t>)</a:t>
            </a:r>
            <a:endParaRPr lang="en-US" altLang="en-US" sz="4000" dirty="0">
              <a:cs typeface="Calibri"/>
            </a:endParaRPr>
          </a:p>
          <a:p>
            <a:pPr lvl="1">
              <a:spcBef>
                <a:spcPts val="800"/>
              </a:spcBef>
            </a:pP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76738"/>
            <a:ext cx="21032788" cy="1325562"/>
          </a:xfrm>
        </p:spPr>
        <p:txBody>
          <a:bodyPr/>
          <a:lstStyle/>
          <a:p>
            <a:r>
              <a:rPr lang="en-CA" sz="7000" b="1" dirty="0"/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E0EFD-B658-DF46-9113-6EDEB6C1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58" y="5201831"/>
            <a:ext cx="15539447" cy="66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B804F-ECA6-48E1-83F0-7173A3A0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98354"/>
            <a:ext cx="21032788" cy="8928992"/>
          </a:xfrm>
        </p:spPr>
        <p:txBody>
          <a:bodyPr/>
          <a:lstStyle/>
          <a:p>
            <a:r>
              <a:rPr lang="en-CA" sz="4800" u="sng" dirty="0"/>
              <a:t>IBM Cloud </a:t>
            </a:r>
            <a:r>
              <a:rPr lang="en-CA" sz="4800" dirty="0"/>
              <a:t>- username and password</a:t>
            </a:r>
          </a:p>
          <a:p>
            <a:r>
              <a:rPr lang="en-CA" sz="4800" u="sng" dirty="0"/>
              <a:t>Slack Workspace</a:t>
            </a:r>
            <a:r>
              <a:rPr lang="en-CA" sz="4800" dirty="0"/>
              <a:t> - name, username and password</a:t>
            </a:r>
          </a:p>
          <a:p>
            <a:endParaRPr lang="en-CA" sz="2800" dirty="0"/>
          </a:p>
          <a:p>
            <a:r>
              <a:rPr lang="en-CA" b="1" i="1" dirty="0"/>
              <a:t>Before you begin…</a:t>
            </a:r>
          </a:p>
          <a:p>
            <a:pPr marL="1219321" lvl="1" indent="0">
              <a:buNone/>
            </a:pPr>
            <a:r>
              <a:rPr lang="en-CA" sz="4800" u="sng" dirty="0"/>
              <a:t>On the virtual machine (VM):</a:t>
            </a:r>
          </a:p>
          <a:p>
            <a:pPr marL="1219321" lvl="1" indent="0">
              <a:buNone/>
            </a:pPr>
            <a:r>
              <a:rPr lang="en-CA" sz="3000" dirty="0"/>
              <a:t>1. Connect to the virtual machine with the credentials provided in class</a:t>
            </a:r>
          </a:p>
          <a:p>
            <a:pPr marL="1219321" lvl="1" indent="0">
              <a:buNone/>
            </a:pPr>
            <a:r>
              <a:rPr lang="en-CA" sz="3000" dirty="0"/>
              <a:t>2. Go to the </a:t>
            </a:r>
            <a:r>
              <a:rPr lang="en-CA" sz="3000" dirty="0" err="1"/>
              <a:t>cascon</a:t>
            </a:r>
            <a:r>
              <a:rPr lang="en-CA" sz="3000" dirty="0"/>
              <a:t> directory</a:t>
            </a:r>
          </a:p>
          <a:p>
            <a:pPr lvl="2">
              <a:buFont typeface="Wingdings" pitchFamily="2" charset="2"/>
              <a:buChar char="Ø"/>
            </a:pPr>
            <a:r>
              <a:rPr lang="en-CA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CA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cascon</a:t>
            </a:r>
            <a:endParaRPr lang="en-CA" sz="32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19321" lvl="1" indent="0">
              <a:buNone/>
            </a:pPr>
            <a:r>
              <a:rPr lang="en-CA" sz="3000" dirty="0"/>
              <a:t>3. Run the following command to clone the Git repository</a:t>
            </a:r>
          </a:p>
          <a:p>
            <a:pPr lvl="2">
              <a:buFont typeface="Wingdings" pitchFamily="2" charset="2"/>
              <a:buChar char="Ø"/>
            </a:pPr>
            <a:r>
              <a:rPr lang="en-CA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./gitclone.sh</a:t>
            </a:r>
          </a:p>
          <a:p>
            <a:pPr marL="1219321" lvl="1" indent="0">
              <a:buNone/>
            </a:pPr>
            <a:r>
              <a:rPr lang="en-CA" sz="4800" u="sng" dirty="0"/>
              <a:t>OR in your own environment:</a:t>
            </a:r>
          </a:p>
          <a:p>
            <a:pPr marL="1219321" lvl="1" indent="0">
              <a:buNone/>
            </a:pPr>
            <a:r>
              <a:rPr lang="en-CA" sz="3200" dirty="0"/>
              <a:t>1. Clone the repository:</a:t>
            </a:r>
            <a:endParaRPr lang="en-CA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CA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https://github.com/cloud-coder/cascon2018-slackapp.git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56904-5CB9-478A-9389-1E92AD1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083" y="1299469"/>
            <a:ext cx="21032788" cy="1325562"/>
          </a:xfrm>
        </p:spPr>
        <p:txBody>
          <a:bodyPr/>
          <a:lstStyle/>
          <a:p>
            <a:r>
              <a:rPr lang="en-CA" sz="7000" b="1" dirty="0"/>
              <a:t>Workshop Pre-requisites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2582-BEC1-4ACD-90E0-7902D33E8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0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73F9AEB-9D32-EE40-9D89-7FBABC2DB156}"/>
              </a:ext>
            </a:extLst>
          </p:cNvPr>
          <p:cNvSpPr txBox="1">
            <a:spLocks/>
          </p:cNvSpPr>
          <p:nvPr/>
        </p:nvSpPr>
        <p:spPr>
          <a:xfrm>
            <a:off x="1676400" y="5274618"/>
            <a:ext cx="21032788" cy="6860076"/>
          </a:xfrm>
          <a:prstGeom prst="rect">
            <a:avLst/>
          </a:prstGeom>
        </p:spPr>
        <p:txBody>
          <a:bodyPr anchor="t"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0" lvl="2" indent="-609600">
              <a:spcBef>
                <a:spcPts val="800"/>
              </a:spcBef>
            </a:pPr>
            <a:r>
              <a:rPr lang="en-CA" dirty="0"/>
              <a:t>Creating the Slack app</a:t>
            </a:r>
            <a:endParaRPr lang="en-US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Login to IBM Cloud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Review Files and Structure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Create Bluemix Cloudant service</a:t>
            </a: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95EEB6-C287-8449-AEB2-8E20B81A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0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Preparation (15 mins)</a:t>
            </a:r>
          </a:p>
        </p:txBody>
      </p:sp>
    </p:spTree>
    <p:extLst>
      <p:ext uri="{BB962C8B-B14F-4D97-AF65-F5344CB8AC3E}">
        <p14:creationId xmlns:p14="http://schemas.microsoft.com/office/powerpoint/2010/main" val="99705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5274618"/>
            <a:ext cx="21032788" cy="6860076"/>
          </a:xfrm>
        </p:spPr>
        <p:txBody>
          <a:bodyPr anchor="t"/>
          <a:lstStyle/>
          <a:p>
            <a:pPr marL="3048000" lvl="2" indent="-609600">
              <a:spcBef>
                <a:spcPts val="800"/>
              </a:spcBef>
            </a:pPr>
            <a:r>
              <a:rPr lang="en-CA" dirty="0"/>
              <a:t>Create the Cloud Function</a:t>
            </a:r>
            <a:endParaRPr lang="en-US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Deploy the Cloud Functions as web actions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Add a slack bot, a slack event and register the Cloud Function with the event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Set the callback URL for authentication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Add the app to your team (workspace)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C6845DA-1AE0-5149-8AF3-5AFF7C22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1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Step 1 – Creating an Event (30 mins)</a:t>
            </a:r>
          </a:p>
        </p:txBody>
      </p:sp>
    </p:spTree>
    <p:extLst>
      <p:ext uri="{BB962C8B-B14F-4D97-AF65-F5344CB8AC3E}">
        <p14:creationId xmlns:p14="http://schemas.microsoft.com/office/powerpoint/2010/main" val="292241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Enhance the event created in step 1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Use Slack web API to get more info 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Tell me more about a user, channel, or team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Personalize the response</a:t>
            </a:r>
          </a:p>
          <a:p>
            <a:pPr marL="4267321" lvl="3" indent="-609600">
              <a:spcBef>
                <a:spcPts val="800"/>
              </a:spcBef>
            </a:pPr>
            <a:r>
              <a:rPr lang="en-CA" dirty="0"/>
              <a:t>Modify the code to reply back with the real user name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1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Step 2 – Getting more Info (15 mins)</a:t>
            </a:r>
          </a:p>
        </p:txBody>
      </p:sp>
    </p:spTree>
    <p:extLst>
      <p:ext uri="{BB962C8B-B14F-4D97-AF65-F5344CB8AC3E}">
        <p14:creationId xmlns:p14="http://schemas.microsoft.com/office/powerpoint/2010/main" val="283375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Create a function that handles a command coming from Slack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Call the Weather API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Respond back with the current temperature and weather info</a:t>
            </a: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2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 Handling Commands (15 mins)</a:t>
            </a:r>
          </a:p>
        </p:txBody>
      </p:sp>
    </p:spTree>
    <p:extLst>
      <p:ext uri="{BB962C8B-B14F-4D97-AF65-F5344CB8AC3E}">
        <p14:creationId xmlns:p14="http://schemas.microsoft.com/office/powerpoint/2010/main" val="222481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Enhance the IBM function to call the Watson Assistant API to have a conversation in Slack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Predefined knowledge domain: Driving</a:t>
            </a: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Demo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IBM Watson Assistant (15 mins)</a:t>
            </a:r>
          </a:p>
        </p:txBody>
      </p:sp>
    </p:spTree>
    <p:extLst>
      <p:ext uri="{BB962C8B-B14F-4D97-AF65-F5344CB8AC3E}">
        <p14:creationId xmlns:p14="http://schemas.microsoft.com/office/powerpoint/2010/main" val="249342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3 - Optional </a:t>
            </a:r>
            <a:br>
              <a:rPr lang="en-CA" sz="7000" b="1" dirty="0"/>
            </a:br>
            <a:r>
              <a:rPr lang="en-CA" sz="40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&lt; If time permits / On your own &gt;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7B30D32-92F2-4F43-9D78-B55E5062845B}"/>
              </a:ext>
            </a:extLst>
          </p:cNvPr>
          <p:cNvSpPr txBox="1">
            <a:spLocks/>
          </p:cNvSpPr>
          <p:nvPr/>
        </p:nvSpPr>
        <p:spPr>
          <a:xfrm>
            <a:off x="2039666" y="4451577"/>
            <a:ext cx="21032788" cy="6860076"/>
          </a:xfrm>
          <a:prstGeom prst="rect">
            <a:avLst/>
          </a:prstGeom>
        </p:spPr>
        <p:txBody>
          <a:bodyPr anchor="t"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8400" lvl="2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CA" b="1" i="1" dirty="0"/>
          </a:p>
          <a:p>
            <a:pPr marL="2057293" lvl="1" indent="-6858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800" b="1" dirty="0"/>
              <a:t>Lab 3 - Option 1:  Saving data into Cloudant (15 mins)</a:t>
            </a:r>
          </a:p>
          <a:p>
            <a:pPr marL="3048000" lvl="2" indent="-609600">
              <a:spcBef>
                <a:spcPts val="800"/>
              </a:spcBef>
              <a:buFont typeface="Courier New" panose="02070309020205020404" pitchFamily="49" charset="0"/>
              <a:buChar char="o"/>
            </a:pPr>
            <a:r>
              <a:rPr lang="en-CA" sz="4000" dirty="0"/>
              <a:t>Continuing from Lab 1 step 2:</a:t>
            </a:r>
          </a:p>
          <a:p>
            <a:pPr marL="4267321" lvl="3" indent="-6096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3000" dirty="0"/>
              <a:t>you will create and connect to the </a:t>
            </a:r>
            <a:r>
              <a:rPr lang="en-CA" sz="3000" i="1" dirty="0"/>
              <a:t>channeldata</a:t>
            </a:r>
            <a:r>
              <a:rPr lang="en-CA" sz="3000" dirty="0"/>
              <a:t> database </a:t>
            </a:r>
          </a:p>
          <a:p>
            <a:pPr marL="3048000" lvl="2" indent="-609600">
              <a:spcBef>
                <a:spcPts val="800"/>
              </a:spcBef>
            </a:pPr>
            <a:endParaRPr lang="en-CA" dirty="0"/>
          </a:p>
          <a:p>
            <a:pPr marL="1942993" lvl="1" indent="-5715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800" b="1" dirty="0"/>
              <a:t>Lab 3 - Option 2:  Watson Integration (15 mins)</a:t>
            </a:r>
          </a:p>
          <a:p>
            <a:pPr marL="3009900" lvl="2" indent="-571500">
              <a:spcBef>
                <a:spcPts val="800"/>
              </a:spcBef>
              <a:buFont typeface="Courier New" panose="02070309020205020404" pitchFamily="49" charset="0"/>
              <a:buChar char="o"/>
            </a:pPr>
            <a:r>
              <a:rPr lang="en-CA" sz="4000" dirty="0"/>
              <a:t>Behind the demo:</a:t>
            </a:r>
          </a:p>
          <a:p>
            <a:pPr marL="4229221" lvl="3" indent="-5715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3200" dirty="0"/>
              <a:t>explore how to enhance the IBM function to call the Watson Assistant API</a:t>
            </a:r>
            <a:endParaRPr lang="en-CA" sz="3000" dirty="0"/>
          </a:p>
          <a:p>
            <a:pPr marL="1942993" lvl="1" indent="-571500">
              <a:spcBef>
                <a:spcPts val="800"/>
              </a:spcBef>
              <a:buFont typeface="Wingdings" pitchFamily="2" charset="2"/>
              <a:buChar char="Ø"/>
            </a:pPr>
            <a:endParaRPr lang="en-CA" sz="4800" b="1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26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2"/>
              </a:rPr>
              <a:t>http://openwhisk.incubator.apache.org/serverless.html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3"/>
              </a:rPr>
              <a:t>https://developer.ibm.com/openwhisk/2016/02/22/microservices-without-the-hassle-of-infrastructure/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4"/>
              </a:rPr>
              <a:t>http://serverlessconf.io/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5"/>
              </a:rPr>
              <a:t>https://martinfowler.com/articles/serverless.html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6"/>
              </a:rPr>
              <a:t>https://console.bluemix.net/openwhisk/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7"/>
              </a:rPr>
              <a:t>https://github.com/apache/incubator-openwhisk/blob/master/docs</a:t>
            </a:r>
            <a:endParaRPr lang="en-CA" sz="3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8"/>
              </a:rPr>
              <a:t>https://console.bluemix.net/docs/openwhisk/</a:t>
            </a:r>
            <a:endParaRPr lang="en-CA" sz="3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endParaRPr lang="en-CA" sz="2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endParaRPr lang="en-CA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9752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192" y="2826346"/>
            <a:ext cx="21032788" cy="8928992"/>
          </a:xfrm>
        </p:spPr>
        <p:txBody>
          <a:bodyPr anchor="t"/>
          <a:lstStyle/>
          <a:p>
            <a:pPr marL="0" indent="0">
              <a:spcBef>
                <a:spcPts val="800"/>
              </a:spcBef>
              <a:buNone/>
            </a:pPr>
            <a:endParaRPr lang="en-CA" sz="2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2"/>
              </a:rPr>
              <a:t>https://console.bluemix.net/docs/openwhisk/openwhisk_use_cases.html#openwhisk_common_use_cases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3"/>
              </a:rPr>
              <a:t>https://console.bluemix.net/docs/openwhisk/openwhisk_actions.html#openwhisk_actions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>
              <a:spcBef>
                <a:spcPts val="800"/>
              </a:spcBef>
            </a:pPr>
            <a:r>
              <a:rPr lang="en-CA" sz="3000" dirty="0">
                <a:cs typeface="Calibri"/>
                <a:hlinkClick r:id="rId4"/>
              </a:rPr>
              <a:t>https://github.com/apache/incubator-openwhisk/blob/master/docs/actions.md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5"/>
              </a:rPr>
              <a:t>https://console.bluemix.net/docs/openwhisk/openwhisk_webactions.html#openwhisk_webactions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6"/>
              </a:rPr>
              <a:t>https://github.com/apache/incubator-openwhisk/blob/master/docs/triggers_rules.md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7"/>
              </a:rPr>
              <a:t>https://github.com/apache/incubator-openwhisk/blob/master/docs/feeds.md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8"/>
              </a:rPr>
              <a:t>https://console.bluemix.net/docs/openwhisk/openwhisk_triggers_rules.html#openwhisk_triggers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9"/>
              </a:rPr>
              <a:t>https://console.bluemix.net/docs/openwhisk/openwhisk_packages.html#openwhisk_packages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0"/>
              </a:rPr>
              <a:t>https://console.bluemix.net/docs/openwhisk/openwhisk_catalog.html#openwhisk_ecosystem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1"/>
              </a:rPr>
              <a:t>https://console.bluemix.net/docs/openwhisk/openwhisk_monitoring.html#monitor-activity-with-the-cloud-functions-dashboard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2"/>
              </a:rPr>
              <a:t>https://console.bluemix.net/docs/openwhisk/openwhisk_apigateway.html#openwhisk_apigateway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3"/>
              </a:rPr>
              <a:t>https://console.bluemix.net/docs/apis/management/index.html#index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2"/>
              </a:rPr>
              <a:t>https://console.bluemix.net/docs/openwhisk/openwhisk_apigateway.html#openwhisk_apigateway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4"/>
              </a:rPr>
              <a:t>https://console.bluemix.net/docs/apis/management/manage_openwhisk_apis.html#manage_openwhisk_apis</a:t>
            </a:r>
            <a:r>
              <a:rPr lang="en-CA" sz="3000" dirty="0">
                <a:cs typeface="Calibri"/>
              </a:rPr>
              <a:t> </a:t>
            </a:r>
            <a:endParaRPr lang="en-CA" sz="300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endParaRPr lang="en-CA" sz="24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3626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594" y="1216961"/>
            <a:ext cx="21032788" cy="1325562"/>
          </a:xfrm>
        </p:spPr>
        <p:txBody>
          <a:bodyPr/>
          <a:lstStyle/>
          <a:p>
            <a:r>
              <a:rPr lang="en-CA" sz="7000" b="1" dirty="0"/>
              <a:t>Meet the Team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EB5FC5-A2DC-BD4B-9F74-B6321A68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0" y="8098086"/>
            <a:ext cx="2401200" cy="2401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08F92D-9BBA-5249-A47C-54292653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52" y="2826346"/>
            <a:ext cx="2401200" cy="2401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0A9E95-DA80-C446-8F98-B08D1771C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90" y="2826346"/>
            <a:ext cx="2401200" cy="2401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A0AC13-7F56-4B49-9703-7E69ECB3443E}"/>
              </a:ext>
            </a:extLst>
          </p:cNvPr>
          <p:cNvSpPr txBox="1"/>
          <p:nvPr/>
        </p:nvSpPr>
        <p:spPr>
          <a:xfrm>
            <a:off x="2868488" y="5546296"/>
            <a:ext cx="1764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V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ince Yuen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BF62CF-AC7C-FA46-B3BF-D9D8C64432A8}"/>
              </a:ext>
            </a:extLst>
          </p:cNvPr>
          <p:cNvSpPr txBox="1"/>
          <p:nvPr/>
        </p:nvSpPr>
        <p:spPr>
          <a:xfrm>
            <a:off x="6646624" y="10867436"/>
            <a:ext cx="1543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J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ohn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Liu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BDC7-2D99-9E4D-9450-21719DF47FB8}"/>
              </a:ext>
            </a:extLst>
          </p:cNvPr>
          <p:cNvSpPr txBox="1"/>
          <p:nvPr/>
        </p:nvSpPr>
        <p:spPr>
          <a:xfrm>
            <a:off x="10019217" y="5459638"/>
            <a:ext cx="368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E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ric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Charpentier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60964E-1066-B54D-9CED-CBE730DF12F2}"/>
              </a:ext>
            </a:extLst>
          </p:cNvPr>
          <p:cNvSpPr txBox="1"/>
          <p:nvPr/>
        </p:nvSpPr>
        <p:spPr>
          <a:xfrm>
            <a:off x="2325292" y="6754812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Software Developer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866C60-6FD6-454E-99A0-09810AEAFF66}"/>
              </a:ext>
            </a:extLst>
          </p:cNvPr>
          <p:cNvSpPr txBox="1"/>
          <p:nvPr/>
        </p:nvSpPr>
        <p:spPr>
          <a:xfrm>
            <a:off x="6145478" y="6786787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IBM Certified IT Specialist (Expert/L2)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 Markham, Canada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AD3D8DC-E512-3646-BF08-32EEC56647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84" y="8098086"/>
            <a:ext cx="2157708" cy="2401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1B60120-F82B-484C-9D97-E697E81E2E48}"/>
              </a:ext>
            </a:extLst>
          </p:cNvPr>
          <p:cNvSpPr txBox="1"/>
          <p:nvPr/>
        </p:nvSpPr>
        <p:spPr>
          <a:xfrm>
            <a:off x="15223780" y="10867436"/>
            <a:ext cx="2011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N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eil </a:t>
            </a:r>
          </a:p>
          <a:p>
            <a:pPr algn="ctr"/>
            <a:r>
              <a:rPr lang="en-US" sz="3200" dirty="0" err="1">
                <a:latin typeface="Bangla MN" charset="0"/>
                <a:ea typeface="Bangla MN" charset="0"/>
                <a:cs typeface="Bangla MN" charset="0"/>
              </a:rPr>
              <a:t>Delima</a:t>
            </a:r>
            <a:endParaRPr lang="en-US" sz="3200" dirty="0">
              <a:latin typeface="Bangla MN" charset="0"/>
              <a:ea typeface="Bangla MN" charset="0"/>
              <a:cs typeface="Bangla MN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AC99BE3-6BC3-2642-B447-07FD8B51D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452" y="2826346"/>
            <a:ext cx="2401200" cy="240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F492997-FD32-0B49-8B36-89BC5700A0B1}"/>
              </a:ext>
            </a:extLst>
          </p:cNvPr>
          <p:cNvSpPr txBox="1"/>
          <p:nvPr/>
        </p:nvSpPr>
        <p:spPr>
          <a:xfrm>
            <a:off x="18660177" y="5484607"/>
            <a:ext cx="368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S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erjik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Dikaleh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FB39D4-E533-814E-9CD4-F64049CDEE08}"/>
              </a:ext>
            </a:extLst>
          </p:cNvPr>
          <p:cNvSpPr txBox="1"/>
          <p:nvPr/>
        </p:nvSpPr>
        <p:spPr>
          <a:xfrm>
            <a:off x="18931448" y="6768948"/>
            <a:ext cx="3143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Manager – Cloud &amp; Watson Solutions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5C2741-1C10-7642-81CB-D53DB356ECBC}"/>
              </a:ext>
            </a:extLst>
          </p:cNvPr>
          <p:cNvSpPr txBox="1"/>
          <p:nvPr/>
        </p:nvSpPr>
        <p:spPr>
          <a:xfrm>
            <a:off x="14474732" y="6786786"/>
            <a:ext cx="35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IBM Digital Commerce Development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Watson Customer Engagement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 Markham, Canada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A525CB-832A-5142-8ED5-D4AB0E6B67AA}"/>
              </a:ext>
            </a:extLst>
          </p:cNvPr>
          <p:cNvSpPr txBox="1"/>
          <p:nvPr/>
        </p:nvSpPr>
        <p:spPr>
          <a:xfrm>
            <a:off x="10561757" y="6774187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Software Developer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</p:spTree>
    <p:extLst>
      <p:ext uri="{BB962C8B-B14F-4D97-AF65-F5344CB8AC3E}">
        <p14:creationId xmlns:p14="http://schemas.microsoft.com/office/powerpoint/2010/main" val="189758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788596"/>
            <a:ext cx="21032788" cy="8928992"/>
          </a:xfrm>
        </p:spPr>
        <p:txBody>
          <a:bodyPr/>
          <a:lstStyle/>
          <a:p>
            <a:pPr marL="0" indent="0" algn="ctr">
              <a:spcBef>
                <a:spcPts val="800"/>
              </a:spcBef>
              <a:buNone/>
            </a:pPr>
            <a:r>
              <a:rPr lang="en-CA" sz="9600" b="1" dirty="0"/>
              <a:t>Backup Slides</a:t>
            </a:r>
            <a:endParaRPr lang="en-CA" sz="9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br>
              <a:rPr lang="en-CA" dirty="0">
                <a:cs typeface="Calibri"/>
              </a:rPr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59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API Gateway: </a:t>
            </a:r>
            <a:r>
              <a:rPr lang="en-CA" sz="2600" dirty="0"/>
              <a:t>API Management via the Cloud Functions Dashboard</a:t>
            </a:r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API Management via the Command Line Interface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Get and Set the API Host and </a:t>
            </a:r>
            <a:r>
              <a:rPr lang="en-CA" sz="2800" dirty="0" err="1"/>
              <a:t>Auth</a:t>
            </a:r>
            <a:r>
              <a:rPr lang="en-CA" sz="2800" dirty="0"/>
              <a:t> Key: 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Create an API for an action: </a:t>
            </a:r>
            <a:r>
              <a:rPr lang="en-CA" sz="2800" dirty="0" err="1"/>
              <a:t>ibmcloud</a:t>
            </a:r>
            <a:r>
              <a:rPr lang="en-CA" sz="2800" dirty="0"/>
              <a:t> </a:t>
            </a:r>
            <a:r>
              <a:rPr lang="en-CA" sz="2800" dirty="0" err="1"/>
              <a:t>wsk</a:t>
            </a:r>
            <a:r>
              <a:rPr lang="en-CA" sz="2800" dirty="0"/>
              <a:t> </a:t>
            </a:r>
            <a:r>
              <a:rPr lang="en-CA" sz="2800" dirty="0" err="1"/>
              <a:t>api</a:t>
            </a:r>
            <a:r>
              <a:rPr lang="en-CA" sz="2800" dirty="0"/>
              <a:t> create ...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List APIs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Export APIs to Swagger JSON which can be later used to re-create the APIs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Delete All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An Overview of IBM Cloud Functions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D117191-B2D4-BB4A-9F15-60163CAB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4153850"/>
            <a:ext cx="6700236" cy="36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1B365-0442-504C-B81E-D635430A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2" y="4174860"/>
            <a:ext cx="6295665" cy="35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9957A-B6AE-4F43-A22C-D2BCC267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32" y="8178592"/>
            <a:ext cx="602745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9A0AA-9205-484C-8204-33B470E8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32" y="4153850"/>
            <a:ext cx="4361786" cy="362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13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IBM’s Serverless / Functions as a Service, event driven cloud compute platform.</a:t>
            </a:r>
          </a:p>
          <a:p>
            <a:pPr>
              <a:spcBef>
                <a:spcPts val="800"/>
              </a:spcBef>
            </a:pPr>
            <a:r>
              <a:rPr lang="en-CA" sz="3200" dirty="0"/>
              <a:t>Application logic (actions or functions) embedded in small units of code often referred to as functions are executed in response to events (triggers).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No provisioning and server management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Auto scaling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Pay for what you use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Per second billing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Integration with IBM Cloud Services: </a:t>
            </a:r>
            <a:r>
              <a:rPr lang="en-CA" sz="2800" dirty="0" err="1"/>
              <a:t>MessageHub</a:t>
            </a:r>
            <a:r>
              <a:rPr lang="en-CA" sz="2800" dirty="0"/>
              <a:t>, Cloudant, Watson, …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Management, Monitoring, Logging and Debugging</a:t>
            </a:r>
          </a:p>
          <a:p>
            <a:pPr>
              <a:spcBef>
                <a:spcPts val="800"/>
              </a:spcBef>
            </a:pPr>
            <a:r>
              <a:rPr lang="en-CA" sz="3200" dirty="0"/>
              <a:t>Use Cases: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Event Driven Applications(Timers, Data driven events,...)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APIs , Microservices and </a:t>
            </a:r>
            <a:r>
              <a:rPr lang="en-CA" sz="2800" dirty="0" err="1"/>
              <a:t>WebHooks</a:t>
            </a:r>
            <a:endParaRPr lang="en-CA" sz="2800" dirty="0"/>
          </a:p>
          <a:p>
            <a:pPr lvl="1">
              <a:spcBef>
                <a:spcPts val="800"/>
              </a:spcBef>
            </a:pPr>
            <a:r>
              <a:rPr lang="en-CA" sz="2800" dirty="0"/>
              <a:t>Web Applications &amp; Mobile back-ends</a:t>
            </a:r>
          </a:p>
          <a:p>
            <a:pPr lvl="1">
              <a:spcBef>
                <a:spcPts val="800"/>
              </a:spcBef>
            </a:pPr>
            <a:r>
              <a:rPr lang="en-CA" sz="2800" b="1" dirty="0"/>
              <a:t>Chatbots and Messaging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IoT and Streaming Data 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Data Processing Pipelines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An Overview of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25120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Sequences: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Sequences chain together actions so that the the output from one action serves as input to the next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Triggers: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named channel for a class of events ex. an email received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fired (activated) by using a dictionary of key-value pairs.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fired explicitly by a user or on behalf of a user by an external event source. 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Feeds: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used to configure an event source to trigger events ex. a Cloudant feed that fires events when a database is changed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Three patterns for Feeds: </a:t>
            </a:r>
            <a:r>
              <a:rPr lang="en-CA" sz="2800" dirty="0" err="1"/>
              <a:t>WebHooks</a:t>
            </a:r>
            <a:r>
              <a:rPr lang="en-CA" sz="2800" dirty="0"/>
              <a:t>, Polling and Connections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Rules: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Associates a Trigger with an Action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single trigger can invoke multiple actions (with multiple rules) and multiple triggers can invoke a single Action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Packages: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bundle of Actions and Feeds that can be shared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Built-in packages available in the /</a:t>
            </a:r>
            <a:r>
              <a:rPr lang="en-CA" sz="2800" dirty="0" err="1"/>
              <a:t>whisk.system</a:t>
            </a:r>
            <a:r>
              <a:rPr lang="en-CA" sz="2800" dirty="0"/>
              <a:t> namespace ex. System, Cloudant, Weather, </a:t>
            </a:r>
            <a:r>
              <a:rPr lang="en-CA" sz="2800" dirty="0" err="1"/>
              <a:t>etc</a:t>
            </a:r>
            <a:r>
              <a:rPr lang="en-CA" sz="2800" dirty="0"/>
              <a:t>,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Bind parameters and environment variable to a package to make them available in 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dirty="0"/>
              <a:t>An Overview of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0415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38314"/>
            <a:ext cx="21032788" cy="9327622"/>
          </a:xfrm>
        </p:spPr>
        <p:txBody>
          <a:bodyPr anchor="t"/>
          <a:lstStyle/>
          <a:p>
            <a:pPr>
              <a:spcBef>
                <a:spcPts val="800"/>
              </a:spcBef>
            </a:pPr>
            <a:r>
              <a:rPr lang="en-CA" sz="4400" b="1" dirty="0"/>
              <a:t>Introduction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3600" dirty="0"/>
              <a:t>An Introduction to Building Slack Apps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3600" dirty="0"/>
              <a:t>An Overview of IBM Cloud Functions</a:t>
            </a:r>
          </a:p>
          <a:p>
            <a:pPr>
              <a:spcBef>
                <a:spcPts val="800"/>
              </a:spcBef>
            </a:pPr>
            <a:r>
              <a:rPr lang="en-CA" sz="4400" b="1" dirty="0"/>
              <a:t>Hands-On Labs: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0 – Preparation </a:t>
            </a:r>
            <a:r>
              <a:rPr lang="en-CA" sz="4000" dirty="0"/>
              <a:t>(15 mins)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1 – Events </a:t>
            </a:r>
            <a:r>
              <a:rPr lang="en-CA" sz="4000" dirty="0"/>
              <a:t>(45 mins)</a:t>
            </a:r>
            <a:endParaRPr lang="en-CA" sz="4000" dirty="0">
              <a:solidFill>
                <a:srgbClr val="0070C0"/>
              </a:solidFill>
            </a:endParaRPr>
          </a:p>
          <a:p>
            <a:pPr lvl="2">
              <a:spcBef>
                <a:spcPts val="800"/>
              </a:spcBef>
            </a:pPr>
            <a:r>
              <a:rPr lang="en-CA" sz="2800" dirty="0"/>
              <a:t>Step 1 – Creating First event (30 mins)</a:t>
            </a:r>
          </a:p>
          <a:p>
            <a:pPr lvl="2">
              <a:spcBef>
                <a:spcPts val="800"/>
              </a:spcBef>
            </a:pPr>
            <a:r>
              <a:rPr lang="en-CA" sz="2800" dirty="0"/>
              <a:t>Step 2 – Enhance event to get more info (15 mins)</a:t>
            </a: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2 – Handling Commands </a:t>
            </a:r>
            <a:r>
              <a:rPr lang="en-CA" sz="4000" dirty="0"/>
              <a:t>(15 mins)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  <a:cs typeface="Calibri"/>
              </a:rPr>
              <a:t>Demo of Watson Assistant </a:t>
            </a:r>
            <a:r>
              <a:rPr lang="en-CA" sz="4000" dirty="0">
                <a:cs typeface="Calibri"/>
              </a:rPr>
              <a:t>(15 min)</a:t>
            </a: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v"/>
            </a:pPr>
            <a:r>
              <a:rPr lang="en-CA" sz="4000" dirty="0">
                <a:solidFill>
                  <a:schemeClr val="accent6">
                    <a:lumMod val="75000"/>
                  </a:schemeClr>
                </a:solidFill>
              </a:rPr>
              <a:t>Lab 3 – If time permits / On Your Own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Option 1 - Saving data in Cloudant (15 mins)</a:t>
            </a:r>
            <a:endParaRPr lang="en-CA" sz="28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Option 2 - Watson Assistant Integration </a:t>
            </a: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(15 mins)</a:t>
            </a:r>
          </a:p>
          <a:p>
            <a:pPr marL="914400" indent="-914400">
              <a:spcBef>
                <a:spcPts val="800"/>
              </a:spcBef>
            </a:pPr>
            <a:r>
              <a:rPr lang="en-CA" sz="4400" b="1" dirty="0">
                <a:cs typeface="Calibri"/>
              </a:rPr>
              <a:t>Conclusion - </a:t>
            </a:r>
            <a:r>
              <a:rPr lang="en-CA" sz="4000" dirty="0"/>
              <a:t>Q&amp;A, Feedback Forms</a:t>
            </a: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89082"/>
            <a:ext cx="21032788" cy="1325562"/>
          </a:xfrm>
        </p:spPr>
        <p:txBody>
          <a:bodyPr/>
          <a:lstStyle/>
          <a:p>
            <a:r>
              <a:rPr lang="en-CA" sz="7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8676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16118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000" b="1" dirty="0"/>
              <a:t>In this hands-on workshop: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q"/>
            </a:pPr>
            <a:r>
              <a:rPr lang="en-CA" sz="2800" dirty="0">
                <a:cs typeface="Calibri"/>
              </a:rPr>
              <a:t>Build a Slack app by using IBM Cloud Functions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q"/>
            </a:pPr>
            <a:r>
              <a:rPr lang="en-CA" sz="2800" dirty="0">
                <a:cs typeface="Calibri"/>
              </a:rPr>
              <a:t>Explore other integration possibilities </a:t>
            </a:r>
          </a:p>
          <a:p>
            <a:pPr marL="3048213" lvl="2" indent="-9144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2600" dirty="0">
                <a:cs typeface="Calibri"/>
              </a:rPr>
              <a:t>Demo of Watson Assistant integration via a Slack chatbot that provides cognitive services within a demonstrated knowledge domain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Objective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03AC334E-C3EC-4D36-891E-D629189A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98" y="5331176"/>
            <a:ext cx="14617624" cy="71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16118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8000" dirty="0"/>
              <a:t>S</a:t>
            </a:r>
            <a:r>
              <a:rPr lang="en-CA" dirty="0"/>
              <a:t>earchable </a:t>
            </a:r>
            <a:r>
              <a:rPr lang="en-CA" sz="8000" dirty="0"/>
              <a:t>L</a:t>
            </a:r>
            <a:r>
              <a:rPr lang="en-CA" dirty="0"/>
              <a:t>og of </a:t>
            </a:r>
            <a:r>
              <a:rPr lang="en-CA" sz="8000" dirty="0"/>
              <a:t>A</a:t>
            </a:r>
            <a:r>
              <a:rPr lang="en-CA" dirty="0"/>
              <a:t>ll </a:t>
            </a:r>
            <a:r>
              <a:rPr lang="en-CA" sz="8000" dirty="0"/>
              <a:t>C</a:t>
            </a:r>
            <a:r>
              <a:rPr lang="en-CA" dirty="0"/>
              <a:t>onversation and </a:t>
            </a:r>
            <a:r>
              <a:rPr lang="en-CA" sz="8000" dirty="0"/>
              <a:t>K</a:t>
            </a:r>
            <a:r>
              <a:rPr lang="en-CA" dirty="0"/>
              <a:t>nowledge</a:t>
            </a:r>
          </a:p>
          <a:p>
            <a:pPr marL="914400" indent="-914400">
              <a:spcBef>
                <a:spcPts val="800"/>
              </a:spcBef>
            </a:pPr>
            <a:r>
              <a:rPr lang="en-CA" sz="5400" dirty="0"/>
              <a:t>Communication medium with numerous options for users to share information through </a:t>
            </a:r>
            <a:r>
              <a:rPr lang="en-CA" sz="5400" b="1" i="1" dirty="0"/>
              <a:t>workspaces</a:t>
            </a:r>
          </a:p>
          <a:p>
            <a:pPr marL="914400" indent="-914400">
              <a:spcBef>
                <a:spcPts val="800"/>
              </a:spcBef>
            </a:pPr>
            <a:r>
              <a:rPr lang="en-CA" sz="5400" dirty="0"/>
              <a:t>Slack provides a rich set of APIs that can be used to extend its core functionality via custom Slack apps</a:t>
            </a:r>
          </a:p>
          <a:p>
            <a:r>
              <a:rPr lang="en-US" sz="5400" dirty="0">
                <a:cs typeface="Calibri"/>
              </a:rPr>
              <a:t>Customize functionality for your own workspace or share with others</a:t>
            </a:r>
          </a:p>
          <a:p>
            <a:r>
              <a:rPr lang="en-CA" sz="5400" dirty="0"/>
              <a:t>Businesses can benefit from analyzing conversations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4800" i="1" dirty="0"/>
              <a:t>via chatbots, extension commands, integration with external services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4800" i="1" dirty="0"/>
              <a:t>context or sentiment based analysis for various potential actions</a:t>
            </a:r>
          </a:p>
          <a:p>
            <a:pPr marL="914400" indent="-914400">
              <a:spcBef>
                <a:spcPts val="800"/>
              </a:spcBef>
            </a:pPr>
            <a:endParaRPr lang="en-CA" sz="54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584830"/>
            <a:ext cx="21032788" cy="1325562"/>
          </a:xfrm>
        </p:spPr>
        <p:txBody>
          <a:bodyPr/>
          <a:lstStyle/>
          <a:p>
            <a:r>
              <a:rPr lang="en-CA" sz="7000" b="1" dirty="0"/>
              <a:t>Introduction to Slack and Slack Apps</a:t>
            </a:r>
          </a:p>
        </p:txBody>
      </p:sp>
    </p:spTree>
    <p:extLst>
      <p:ext uri="{BB962C8B-B14F-4D97-AF65-F5344CB8AC3E}">
        <p14:creationId xmlns:p14="http://schemas.microsoft.com/office/powerpoint/2010/main" val="87015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dirty="0"/>
              <a:t>IBM’s </a:t>
            </a:r>
            <a:r>
              <a:rPr lang="en-CA" sz="4400" b="1" i="1" dirty="0"/>
              <a:t>serverless</a:t>
            </a:r>
            <a:r>
              <a:rPr lang="en-CA" sz="4400" dirty="0"/>
              <a:t> </a:t>
            </a:r>
            <a:r>
              <a:rPr lang="en-CA" sz="4400" b="1" dirty="0" err="1"/>
              <a:t>FaaS</a:t>
            </a:r>
            <a:r>
              <a:rPr lang="en-CA" sz="4400" dirty="0"/>
              <a:t> (Functions as a Service), event-driven cloud computing platform</a:t>
            </a:r>
          </a:p>
          <a:p>
            <a:pPr marL="914400" indent="-914400">
              <a:spcBef>
                <a:spcPts val="800"/>
              </a:spcBef>
            </a:pPr>
            <a:endParaRPr lang="en-CA" sz="4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dirty="0"/>
              <a:t>Application logic (</a:t>
            </a:r>
            <a:r>
              <a:rPr lang="en-CA" sz="4400" b="1" i="1" dirty="0"/>
              <a:t>actions</a:t>
            </a:r>
            <a:r>
              <a:rPr lang="en-CA" sz="4400" dirty="0"/>
              <a:t>) embedded in small units of code often referred to as functions are executed in response to events (</a:t>
            </a:r>
            <a:r>
              <a:rPr lang="en-CA" sz="4400" b="1" i="1" dirty="0"/>
              <a:t>triggers</a:t>
            </a:r>
            <a:r>
              <a:rPr lang="en-CA" sz="4400" dirty="0"/>
              <a:t>)</a:t>
            </a:r>
            <a:endParaRPr lang="en-CA" sz="44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No provisioning and server management</a:t>
            </a: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Auto scaling</a:t>
            </a:r>
            <a:r>
              <a:rPr lang="en-CA" sz="4000" dirty="0">
                <a:cs typeface="Calibri"/>
              </a:rPr>
              <a:t>, p</a:t>
            </a:r>
            <a:r>
              <a:rPr lang="en-CA" sz="4000" dirty="0"/>
              <a:t>ay for what you use, per second billing,</a:t>
            </a:r>
            <a:r>
              <a:rPr lang="en-CA" sz="4000" dirty="0">
                <a:cs typeface="Calibri"/>
              </a:rPr>
              <a:t> m</a:t>
            </a:r>
            <a:r>
              <a:rPr lang="en-CA" sz="4000" dirty="0"/>
              <a:t>anagement, monitoring, logging and debugging</a:t>
            </a: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dirty="0"/>
              <a:t>Use Cases:</a:t>
            </a:r>
            <a:endParaRPr lang="en-CA" sz="44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Data-driven applications, timers, APIs , microservices, webhooks</a:t>
            </a:r>
            <a:r>
              <a:rPr lang="en-CA" sz="4000" dirty="0">
                <a:cs typeface="Calibri"/>
              </a:rPr>
              <a:t>, w</a:t>
            </a:r>
            <a:r>
              <a:rPr lang="en-CA" sz="4000" dirty="0"/>
              <a:t>eb applications, mobile back-ends</a:t>
            </a:r>
            <a:r>
              <a:rPr lang="en-CA" sz="4000" dirty="0">
                <a:cs typeface="Calibri"/>
              </a:rPr>
              <a:t>, IoT and streaming Data, data processing pipelines</a:t>
            </a:r>
          </a:p>
          <a:p>
            <a:pPr marL="1981200" lvl="1" indent="-762000">
              <a:spcBef>
                <a:spcPts val="800"/>
              </a:spcBef>
            </a:pPr>
            <a:r>
              <a:rPr lang="en-CA" sz="4000" b="1" dirty="0"/>
              <a:t>Chatbots and messaging</a:t>
            </a:r>
            <a:endParaRPr lang="en-CA" sz="40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28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28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Introduction to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74495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b="1" dirty="0"/>
              <a:t>Actions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Code encapsulated in a function whose signature conforms to a specific format and executes in response to a trigger or event.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JavaScript, Swift, PHP or Python functions, Java methods and executable code packaged in Docker containers.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Input to and results from actions are Key (String) Value (JSON) Pairs</a:t>
            </a: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Web Actions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Respond to HTTP requests with HTTP headers, a status and body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66060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b="1" dirty="0"/>
              <a:t>Sequences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Chain together actions so that the output from one action serves as input to the next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Triggers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 named channel for a class of events (</a:t>
            </a:r>
            <a:r>
              <a:rPr lang="en-CA" sz="4000" dirty="0" err="1"/>
              <a:t>eg.</a:t>
            </a:r>
            <a:r>
              <a:rPr lang="en-CA" sz="4000" dirty="0"/>
              <a:t> an email received)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Feeds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Can be used to configure an event source to trigger events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Rules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Associates a Trigger with an Action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Packages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 bundle of Actions and Feeds that can be shared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Bind parameters and environment variable to a package to make them available in actions</a:t>
            </a: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209242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 sz="7000" b="1" dirty="0"/>
              <a:t>IBM Cloud Functions</a:t>
            </a:r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613AC43C-F675-7A43-A9F4-46A133A8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76" y="4063961"/>
            <a:ext cx="12922374" cy="718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74153958-3ECA-CB49-B7A9-22DFA65A1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6150" y="3787980"/>
            <a:ext cx="83788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REST API curl -u USERNAME:PASSWORD https://</a:t>
            </a:r>
            <a:r>
              <a:rPr lang="en-US" altLang="en-US" sz="2000" dirty="0" err="1"/>
              <a:t>openwhisk.ng.bluemix.net</a:t>
            </a:r>
            <a:r>
              <a:rPr lang="en-US" altLang="en-US" sz="2000" dirty="0"/>
              <a:t>/</a:t>
            </a:r>
            <a:r>
              <a:rPr lang="en-US" altLang="en-US" sz="2000" dirty="0" err="1"/>
              <a:t>api</a:t>
            </a:r>
            <a:r>
              <a:rPr lang="en-US" altLang="en-US" sz="2000" dirty="0"/>
              <a:t>/v1/namespaces/</a:t>
            </a:r>
            <a:r>
              <a:rPr lang="en-US" altLang="en-US" sz="2000" dirty="0" err="1"/>
              <a:t>whisk.system</a:t>
            </a:r>
            <a:r>
              <a:rPr lang="en-US" altLang="en-US" sz="2000" dirty="0"/>
              <a:t>/packages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26E84-B494-C642-9869-B780B9BC5E39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6290" y="4063961"/>
            <a:ext cx="7399860" cy="18413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A3B68-D3CE-8F46-A5E3-F70D3E386862}"/>
              </a:ext>
            </a:extLst>
          </p:cNvPr>
          <p:cNvCxnSpPr>
            <a:cxnSpLocks/>
          </p:cNvCxnSpPr>
          <p:nvPr/>
        </p:nvCxnSpPr>
        <p:spPr bwMode="auto">
          <a:xfrm>
            <a:off x="7368258" y="4710292"/>
            <a:ext cx="7687892" cy="1195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8F5CB87-CE44-3C44-8F78-CBF4BCE0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150" y="4850657"/>
            <a:ext cx="8378872" cy="49666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965881-DAAA-5A46-803D-94A69D0A177E}"/>
              </a:ext>
            </a:extLst>
          </p:cNvPr>
          <p:cNvSpPr txBox="1"/>
          <p:nvPr/>
        </p:nvSpPr>
        <p:spPr>
          <a:xfrm>
            <a:off x="2039666" y="3911090"/>
            <a:ext cx="330891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IBM Cloud </a:t>
            </a:r>
            <a:r>
              <a:rPr lang="en-US" sz="2000" dirty="0" err="1"/>
              <a:t>cmd</a:t>
            </a:r>
            <a:r>
              <a:rPr lang="en-US" sz="2000" dirty="0"/>
              <a:t> line: </a:t>
            </a:r>
            <a:r>
              <a:rPr lang="en-US" sz="2000" dirty="0" err="1"/>
              <a:t>ibmcloud</a:t>
            </a:r>
          </a:p>
        </p:txBody>
      </p:sp>
    </p:spTree>
    <p:extLst>
      <p:ext uri="{BB962C8B-B14F-4D97-AF65-F5344CB8AC3E}">
        <p14:creationId xmlns:p14="http://schemas.microsoft.com/office/powerpoint/2010/main" val="384425560"/>
      </p:ext>
    </p:extLst>
  </p:cSld>
  <p:clrMapOvr>
    <a:masterClrMapping/>
  </p:clrMapOvr>
</p:sld>
</file>

<file path=ppt/theme/theme1.xml><?xml version="1.0" encoding="utf-8"?>
<a:theme xmlns:a="http://schemas.openxmlformats.org/drawingml/2006/main" name="CASCON">
  <a:themeElements>
    <a:clrScheme name="Custom 2">
      <a:dk1>
        <a:srgbClr val="25232F"/>
      </a:dk1>
      <a:lt1>
        <a:srgbClr val="FFFFFF"/>
      </a:lt1>
      <a:dk2>
        <a:srgbClr val="25232F"/>
      </a:dk2>
      <a:lt2>
        <a:srgbClr val="FFFFFF"/>
      </a:lt2>
      <a:accent1>
        <a:srgbClr val="DE6100"/>
      </a:accent1>
      <a:accent2>
        <a:srgbClr val="3291F0"/>
      </a:accent2>
      <a:accent3>
        <a:srgbClr val="CDCCCC"/>
      </a:accent3>
      <a:accent4>
        <a:srgbClr val="B7B7B7"/>
      </a:accent4>
      <a:accent5>
        <a:srgbClr val="9E9E9E"/>
      </a:accent5>
      <a:accent6>
        <a:srgbClr val="87878C"/>
      </a:accent6>
      <a:hlink>
        <a:srgbClr val="F49100"/>
      </a:hlink>
      <a:folHlink>
        <a:srgbClr val="85DFD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79046</TotalTime>
  <Words>2144</Words>
  <Application>Microsoft Office PowerPoint</Application>
  <PresentationFormat>Custom</PresentationFormat>
  <Paragraphs>304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Bangla MN</vt:lpstr>
      <vt:lpstr>Calibri</vt:lpstr>
      <vt:lpstr>Courier New</vt:lpstr>
      <vt:lpstr>Mangal</vt:lpstr>
      <vt:lpstr>Roboto Black</vt:lpstr>
      <vt:lpstr>Roboto Light</vt:lpstr>
      <vt:lpstr>Wingdings</vt:lpstr>
      <vt:lpstr>CASCON</vt:lpstr>
      <vt:lpstr>Build a Cognitive Serverless Slack App with IBM Cloud Functions &amp; Watson APIs</vt:lpstr>
      <vt:lpstr>Meet the Team</vt:lpstr>
      <vt:lpstr>Agenda</vt:lpstr>
      <vt:lpstr>Objective</vt:lpstr>
      <vt:lpstr>Introduction to Slack and Slack Apps</vt:lpstr>
      <vt:lpstr>Introduction to IBM Cloud Functions</vt:lpstr>
      <vt:lpstr>IBM Cloud Functions</vt:lpstr>
      <vt:lpstr>IBM Cloud Functions</vt:lpstr>
      <vt:lpstr>IBM Cloud Functions</vt:lpstr>
      <vt:lpstr>Troubleshooting</vt:lpstr>
      <vt:lpstr>Workshop Pre-requisites</vt:lpstr>
      <vt:lpstr>Lab 0    Preparation (15 mins)</vt:lpstr>
      <vt:lpstr>Lab 1    Step 1 – Creating an Event (30 mins)</vt:lpstr>
      <vt:lpstr>Lab 1    Step 2 – Getting more Info (15 mins)</vt:lpstr>
      <vt:lpstr>Lab 2     Handling Commands (15 mins)</vt:lpstr>
      <vt:lpstr>Demo   IBM Watson Assistant (15 mins)</vt:lpstr>
      <vt:lpstr>Lab 3 - Optional    &lt; If time permits / On your own &gt;</vt:lpstr>
      <vt:lpstr>References</vt:lpstr>
      <vt:lpstr>References</vt:lpstr>
      <vt:lpstr> </vt:lpstr>
      <vt:lpstr>An Overview of IBM Cloud Functions</vt:lpstr>
      <vt:lpstr>An Overview of IBM Cloud Functions</vt:lpstr>
      <vt:lpstr>An Overview of IBM Cloud Functions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федотов</dc:creator>
  <cp:lastModifiedBy>ERIC Charpentier</cp:lastModifiedBy>
  <cp:revision>3038</cp:revision>
  <dcterms:created xsi:type="dcterms:W3CDTF">2015-06-18T17:56:23Z</dcterms:created>
  <dcterms:modified xsi:type="dcterms:W3CDTF">2018-10-29T12:46:37Z</dcterms:modified>
</cp:coreProperties>
</file>